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A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" name="Logo white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0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1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1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" name="Background"/>
          <p:cNvSpPr/>
          <p:nvPr/>
        </p:nvSpPr>
        <p:spPr>
          <a:xfrm>
            <a:off x="-1168400" y="-99060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133" name="Logo color"/>
          <p:cNvSpPr/>
          <p:nvPr/>
        </p:nvSpPr>
        <p:spPr>
          <a:xfrm>
            <a:off x="2394039" y="1687322"/>
            <a:ext cx="2388324" cy="348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0780" y="1687322"/>
            <a:ext cx="6508803" cy="3483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0"/>
          <p:cNvSpPr/>
          <p:nvPr/>
        </p:nvSpPr>
        <p:spPr>
          <a:xfrm>
            <a:off x="252000" y="251999"/>
            <a:ext cx="419041" cy="611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5" name="CustomShape 11"/>
          <p:cNvSpPr/>
          <p:nvPr/>
        </p:nvSpPr>
        <p:spPr>
          <a:xfrm>
            <a:off x="0" y="6541199"/>
            <a:ext cx="12192480" cy="31608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6" name="CustomShape 14"/>
          <p:cNvSpPr/>
          <p:nvPr/>
        </p:nvSpPr>
        <p:spPr>
          <a:xfrm>
            <a:off x="0" y="-1"/>
            <a:ext cx="12192480" cy="496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spcBef>
                <a:spcPts val="0"/>
              </a:spcBef>
              <a:defRPr b="0"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4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0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1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92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93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4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5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cStasMcXtrace/Schools/tree/master/2024/NECSA_October_2024/06_Supplemental_Material" TargetMode="External"/><Relationship Id="rId3" Type="http://schemas.openxmlformats.org/officeDocument/2006/relationships/hyperlink" Target="https://mads-bertelsen.github.io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icsd.fiz-karlsruhe.de/" TargetMode="External"/><Relationship Id="rId3" Type="http://schemas.openxmlformats.org/officeDocument/2006/relationships/hyperlink" Target="http://crystallography.net/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github.com/McStasMcXtrace/McCode/wiki/Generating-input-files-for-Single_crystal-and-PowderN" TargetMode="External"/><Relationship Id="rId3" Type="http://schemas.openxmlformats.org/officeDocument/2006/relationships/image" Target="../media/image2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tif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.jpeg"/><Relationship Id="rId6" Type="http://schemas.openxmlformats.org/officeDocument/2006/relationships/image" Target="../media/image4.tif"/><Relationship Id="rId7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cStas samples for diffr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samples for diffraction</a:t>
            </a:r>
          </a:p>
        </p:txBody>
      </p:sp>
      <p:sp>
        <p:nvSpPr>
          <p:cNvPr id="159" name="Peter Willendrup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Peter Willendrup</a:t>
            </a:r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1" name="CustomShape 2"/>
          <p:cNvSpPr txBox="1"/>
          <p:nvPr/>
        </p:nvSpPr>
        <p:spPr>
          <a:xfrm>
            <a:off x="1615485" y="175341"/>
            <a:ext cx="8239765" cy="72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i="1" spc="-68" sz="3000"/>
            </a:lvl1pPr>
          </a:lstStyle>
          <a:p>
            <a:pPr/>
            <a:r>
              <a:t> </a:t>
            </a:r>
          </a:p>
        </p:txBody>
      </p:sp>
      <p:grpSp>
        <p:nvGrpSpPr>
          <p:cNvPr id="169" name="Group 3"/>
          <p:cNvGrpSpPr/>
          <p:nvPr/>
        </p:nvGrpSpPr>
        <p:grpSpPr>
          <a:xfrm>
            <a:off x="7923955" y="1105411"/>
            <a:ext cx="984961" cy="1027653"/>
            <a:chOff x="0" y="0"/>
            <a:chExt cx="984960" cy="1027651"/>
          </a:xfrm>
        </p:grpSpPr>
        <p:grpSp>
          <p:nvGrpSpPr>
            <p:cNvPr id="167" name="Group 4"/>
            <p:cNvGrpSpPr/>
            <p:nvPr/>
          </p:nvGrpSpPr>
          <p:grpSpPr>
            <a:xfrm>
              <a:off x="-1" y="0"/>
              <a:ext cx="984962" cy="848499"/>
              <a:chOff x="0" y="0"/>
              <a:chExt cx="984960" cy="848498"/>
            </a:xfrm>
          </p:grpSpPr>
          <p:pic>
            <p:nvPicPr>
              <p:cNvPr id="162" name="logoill.pdf" descr="logoill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60451" y="623604"/>
                <a:ext cx="222862" cy="212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63" name="mcstas-logo.pdf" descr="mcstas-logo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984961" cy="578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64" name="PSI-Logo_trans.png" descr="PSI-Logo_trans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66945" y="680272"/>
                <a:ext cx="277244" cy="1013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65" name="ku-logo.pdf" descr="ku-logo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77628" y="612169"/>
                <a:ext cx="173817" cy="2363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6" name="DTU_logo.png" descr="DTU_logo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-1" y="612169"/>
                <a:ext cx="162637" cy="2360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8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91727" y="824103"/>
              <a:ext cx="378636" cy="203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6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237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1287" y="1420009"/>
            <a:ext cx="10293799" cy="451821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ustomShape 2"/>
          <p:cNvSpPr/>
          <p:nvPr/>
        </p:nvSpPr>
        <p:spPr>
          <a:xfrm>
            <a:off x="1453104" y="2775473"/>
            <a:ext cx="968189" cy="839097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39" name="TextShape 3"/>
          <p:cNvSpPr txBox="1"/>
          <p:nvPr/>
        </p:nvSpPr>
        <p:spPr>
          <a:xfrm>
            <a:off x="3131297" y="2775218"/>
            <a:ext cx="6325497" cy="592334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Mosaicity parameters: mosaic, mosaic_a, mosaic_b, mosaic_c,  mosaic_AB</a:t>
            </a:r>
          </a:p>
        </p:txBody>
      </p:sp>
      <p:sp>
        <p:nvSpPr>
          <p:cNvPr id="240" name="CustomShape 4"/>
          <p:cNvSpPr/>
          <p:nvPr/>
        </p:nvSpPr>
        <p:spPr>
          <a:xfrm>
            <a:off x="1582195" y="1678192"/>
            <a:ext cx="774552" cy="580914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244" name="image118.tif" descr="image11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9118" y="1639058"/>
            <a:ext cx="4607662" cy="4105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7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248" name="image118.tif" descr="image11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9118" y="1639058"/>
            <a:ext cx="4607662" cy="4105526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For an arbitrary, incoming particle:  * Lay out the Ewald construction      (assume elastic scattering)  * Find candidate reflections      (widened from Dirac-points in rcp. space by mosacity and          lattice space variation 𝛿d / d )  * Perform Mont"/>
          <p:cNvSpPr txBox="1"/>
          <p:nvPr/>
        </p:nvSpPr>
        <p:spPr>
          <a:xfrm>
            <a:off x="7666126" y="1534925"/>
            <a:ext cx="4058842" cy="3373971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For an arbitrary, incoming particle:</a:t>
            </a:r>
            <a:br/>
            <a:br/>
            <a:r>
              <a:t>* Lay out the Ewald construction </a:t>
            </a:r>
            <a:br/>
            <a:r>
              <a:t>    </a:t>
            </a:r>
            <a:r>
              <a:rPr sz="900"/>
              <a:t>(assume elastic scattering)</a:t>
            </a:r>
            <a:br>
              <a:rPr sz="900"/>
            </a:br>
            <a:br/>
            <a:r>
              <a:t>* Find candidate reflections </a:t>
            </a:r>
            <a:br/>
            <a:r>
              <a:t>    </a:t>
            </a:r>
            <a:r>
              <a:rPr sz="900"/>
              <a:t>(widened from Dirac-points in rcp. space by mosacity and </a:t>
            </a:r>
            <a:br>
              <a:rPr sz="900"/>
            </a:br>
            <a:r>
              <a:rPr sz="900"/>
              <a:t>        lattice space variation 𝛿d / d )</a:t>
            </a:r>
            <a:br>
              <a:rPr sz="900"/>
            </a:br>
            <a:br/>
            <a:r>
              <a:t>* Perform Monte Carlo choices and calculate</a:t>
            </a:r>
            <a:br/>
            <a:r>
              <a:t>  reflection probability, taking all coherent,</a:t>
            </a:r>
            <a:br/>
            <a:r>
              <a:t>  incoherent, absorption cross-sections into</a:t>
            </a:r>
            <a:br/>
            <a:r>
              <a:t>  account</a:t>
            </a:r>
            <a:br/>
            <a:br/>
            <a:r>
              <a:t>* Define an outgoing particle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2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253" name="image118.tif" descr="image11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9118" y="1639058"/>
            <a:ext cx="4607662" cy="4105526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For an arbitrary, incoming particle:  * Lay out the Ewald construction      (assume elastic scattering)  * Find candidate reflections      (widened from Dirac-points in rcp. space by mosacity and          lattice space variation 𝛿d / d )  * Perform Mont"/>
          <p:cNvSpPr txBox="1"/>
          <p:nvPr/>
        </p:nvSpPr>
        <p:spPr>
          <a:xfrm>
            <a:off x="7666126" y="1534925"/>
            <a:ext cx="4058842" cy="3373971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For an arbitrary, incoming particle:</a:t>
            </a:r>
            <a:br/>
            <a:br/>
            <a:r>
              <a:t>* Lay out the Ewald construction </a:t>
            </a:r>
            <a:br/>
            <a:r>
              <a:t>    </a:t>
            </a:r>
            <a:r>
              <a:rPr sz="900"/>
              <a:t>(assume elastic scattering)</a:t>
            </a:r>
            <a:br>
              <a:rPr sz="900"/>
            </a:br>
            <a:br/>
            <a:r>
              <a:t>* Find candidate reflections </a:t>
            </a:r>
            <a:br/>
            <a:r>
              <a:t>    </a:t>
            </a:r>
            <a:r>
              <a:rPr sz="900"/>
              <a:t>(widened from Dirac-points in rcp. space by mosacity and </a:t>
            </a:r>
            <a:br>
              <a:rPr sz="900"/>
            </a:br>
            <a:r>
              <a:rPr sz="900"/>
              <a:t>        lattice space variation 𝛿d / d )</a:t>
            </a:r>
            <a:br>
              <a:rPr sz="900"/>
            </a:br>
            <a:br/>
            <a:r>
              <a:t>* Perform Monte Carlo choices and calculate</a:t>
            </a:r>
            <a:br/>
            <a:r>
              <a:t>  reflection probability, taking all coherent,</a:t>
            </a:r>
            <a:br/>
            <a:r>
              <a:t>  incoherent, absorption cross-sections into</a:t>
            </a:r>
            <a:br/>
            <a:r>
              <a:t>  account</a:t>
            </a:r>
            <a:br/>
            <a:br/>
            <a:r>
              <a:t>* Define an outgoing particle </a:t>
            </a:r>
          </a:p>
        </p:txBody>
      </p:sp>
      <p:grpSp>
        <p:nvGrpSpPr>
          <p:cNvPr id="259" name="Group"/>
          <p:cNvGrpSpPr/>
          <p:nvPr/>
        </p:nvGrpSpPr>
        <p:grpSpPr>
          <a:xfrm>
            <a:off x="10374747" y="4621505"/>
            <a:ext cx="1270001" cy="1270001"/>
            <a:chOff x="0" y="0"/>
            <a:chExt cx="1270000" cy="1270000"/>
          </a:xfrm>
        </p:grpSpPr>
        <p:grpSp>
          <p:nvGrpSpPr>
            <p:cNvPr id="257" name="Group"/>
            <p:cNvGrpSpPr/>
            <p:nvPr/>
          </p:nvGrpSpPr>
          <p:grpSpPr>
            <a:xfrm>
              <a:off x="0" y="0"/>
              <a:ext cx="1270000" cy="1270000"/>
              <a:chOff x="0" y="0"/>
              <a:chExt cx="1270000" cy="1270000"/>
            </a:xfrm>
          </p:grpSpPr>
          <p:sp>
            <p:nvSpPr>
              <p:cNvPr id="255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56" name="Line"/>
              <p:cNvSpPr/>
              <p:nvPr/>
            </p:nvSpPr>
            <p:spPr>
              <a:xfrm flipV="1">
                <a:off x="1055919" y="1051618"/>
                <a:ext cx="57222" cy="57222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258" name="Repeat  until exiting crystal (*)"/>
            <p:cNvSpPr txBox="1"/>
            <p:nvPr/>
          </p:nvSpPr>
          <p:spPr>
            <a:xfrm>
              <a:off x="247426" y="367124"/>
              <a:ext cx="775148" cy="528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1200"/>
              </a:pPr>
              <a:r>
                <a:t>Repeat </a:t>
              </a:r>
              <a:br/>
              <a:r>
                <a:t>until exiting</a:t>
              </a:r>
              <a:br/>
              <a:r>
                <a:t>crystal (*)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2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263" name="image120.tif" descr="image12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9494" y="3445835"/>
            <a:ext cx="3291841" cy="242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122.tif" descr="image122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8191" y="3162748"/>
            <a:ext cx="4730401" cy="2904565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extShape 4"/>
          <p:cNvSpPr txBox="1"/>
          <p:nvPr/>
        </p:nvSpPr>
        <p:spPr>
          <a:xfrm>
            <a:off x="2421292" y="935317"/>
            <a:ext cx="6131860" cy="2144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Isotropic Mosaicity = Gaussian distribution of rotation angle, with given standard deviation, around a random vector.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Anistropic mosaicity = Gaussian distribution of angles around each of the unit cell axis.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8" name="CustomShape 2"/>
          <p:cNvSpPr txBox="1"/>
          <p:nvPr/>
        </p:nvSpPr>
        <p:spPr>
          <a:xfrm>
            <a:off x="1615993" y="536569"/>
            <a:ext cx="8239512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269" name="Image65.png" descr="Image6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0534" y="3639727"/>
            <a:ext cx="3973131" cy="3150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66.png" descr="Image6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8849" y="3777967"/>
            <a:ext cx="4041235" cy="2944208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TextShape 4"/>
          <p:cNvSpPr txBox="1"/>
          <p:nvPr/>
        </p:nvSpPr>
        <p:spPr>
          <a:xfrm>
            <a:off x="2421292" y="935317"/>
            <a:ext cx="6131860" cy="295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Isotropic Mosaicity = Gaussian distribution of rotation angle, with given standard deviation, around a random vector.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Anistropic mosaicity = Gaussian distribution of angles around each of the unit cell axis.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“Rocking curve mosaic” = Gaussian distr. around axis determined by width of two given Bragg peaks. Specify &amp;sigma, and hkl for two peaks.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4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9.2 PowderN</a:t>
            </a:r>
          </a:p>
        </p:txBody>
      </p:sp>
      <p:pic>
        <p:nvPicPr>
          <p:cNvPr id="2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2082" y="1494211"/>
            <a:ext cx="8538355" cy="4625705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8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279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2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283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85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286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87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0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291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93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294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95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  <p:sp>
        <p:nvSpPr>
          <p:cNvPr id="296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grpSp>
        <p:nvGrpSpPr>
          <p:cNvPr id="307" name="Group"/>
          <p:cNvGrpSpPr/>
          <p:nvPr/>
        </p:nvGrpSpPr>
        <p:grpSpPr>
          <a:xfrm>
            <a:off x="6756092" y="429835"/>
            <a:ext cx="4678483" cy="2364945"/>
            <a:chOff x="0" y="0"/>
            <a:chExt cx="4678482" cy="2364944"/>
          </a:xfrm>
        </p:grpSpPr>
        <p:sp>
          <p:nvSpPr>
            <p:cNvPr id="297" name="Circle"/>
            <p:cNvSpPr/>
            <p:nvPr/>
          </p:nvSpPr>
          <p:spPr>
            <a:xfrm>
              <a:off x="2278699" y="0"/>
              <a:ext cx="2364946" cy="2364945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98" name="Circle"/>
            <p:cNvSpPr/>
            <p:nvPr/>
          </p:nvSpPr>
          <p:spPr>
            <a:xfrm>
              <a:off x="2904712" y="626012"/>
              <a:ext cx="1112921" cy="111292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99" name="Line"/>
            <p:cNvSpPr/>
            <p:nvPr/>
          </p:nvSpPr>
          <p:spPr>
            <a:xfrm flipV="1">
              <a:off x="0" y="1242963"/>
              <a:ext cx="2663375" cy="8080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0" name="Star"/>
            <p:cNvSpPr/>
            <p:nvPr/>
          </p:nvSpPr>
          <p:spPr>
            <a:xfrm>
              <a:off x="2554260" y="11210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01" name="Circle"/>
            <p:cNvSpPr/>
            <p:nvPr/>
          </p:nvSpPr>
          <p:spPr>
            <a:xfrm>
              <a:off x="2890758" y="626012"/>
              <a:ext cx="1112921" cy="1112921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02" name="Line"/>
            <p:cNvSpPr/>
            <p:nvPr/>
          </p:nvSpPr>
          <p:spPr>
            <a:xfrm>
              <a:off x="2632277" y="1225562"/>
              <a:ext cx="637825" cy="20466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3" name="Star"/>
            <p:cNvSpPr/>
            <p:nvPr/>
          </p:nvSpPr>
          <p:spPr>
            <a:xfrm>
              <a:off x="3125761" y="12861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04" name="Line"/>
            <p:cNvSpPr/>
            <p:nvPr/>
          </p:nvSpPr>
          <p:spPr>
            <a:xfrm flipV="1">
              <a:off x="3215719" y="185796"/>
              <a:ext cx="1" cy="121633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5" name="Star"/>
            <p:cNvSpPr/>
            <p:nvPr/>
          </p:nvSpPr>
          <p:spPr>
            <a:xfrm>
              <a:off x="3124060" y="10900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06" name="Line"/>
            <p:cNvSpPr/>
            <p:nvPr/>
          </p:nvSpPr>
          <p:spPr>
            <a:xfrm>
              <a:off x="3219281" y="220000"/>
              <a:ext cx="1459202" cy="4664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72" name="TextShape 2"/>
          <p:cNvSpPr txBox="1"/>
          <p:nvPr/>
        </p:nvSpPr>
        <p:spPr>
          <a:xfrm>
            <a:off x="2698476" y="1575566"/>
            <a:ext cx="8139643" cy="3033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0736" indent="-280736">
              <a:buSzPct val="100000"/>
              <a:buChar char="•"/>
              <a:defRPr spc="0" sz="2200"/>
            </a:pPr>
            <a:r>
              <a:t>General concepts (reminder)</a:t>
            </a:r>
          </a:p>
          <a:p>
            <a:pPr marL="280736" indent="-280736">
              <a:buSzPct val="100000"/>
              <a:buChar char="•"/>
              <a:defRPr spc="0" sz="2200"/>
            </a:pPr>
            <a:r>
              <a:t>Focus on diffraction-oriented samples: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Incoherent scatterer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Powder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Single Crystal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File formats</a:t>
            </a:r>
          </a:p>
        </p:txBody>
      </p:sp>
      <p:sp>
        <p:nvSpPr>
          <p:cNvPr id="173" name="TextShape 3"/>
          <p:cNvSpPr txBox="1"/>
          <p:nvPr/>
        </p:nvSpPr>
        <p:spPr>
          <a:xfrm>
            <a:off x="2936678" y="185253"/>
            <a:ext cx="8239765" cy="4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2900"/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310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311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Rectangle"/>
          <p:cNvSpPr/>
          <p:nvPr/>
        </p:nvSpPr>
        <p:spPr>
          <a:xfrm>
            <a:off x="2957615" y="174901"/>
            <a:ext cx="8879649" cy="549716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4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5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6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  <p:sp>
        <p:nvSpPr>
          <p:cNvPr id="317" name="Circle"/>
          <p:cNvSpPr/>
          <p:nvPr/>
        </p:nvSpPr>
        <p:spPr>
          <a:xfrm>
            <a:off x="5691090" y="2476091"/>
            <a:ext cx="2364946" cy="2364946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8" name="Circle"/>
          <p:cNvSpPr/>
          <p:nvPr/>
        </p:nvSpPr>
        <p:spPr>
          <a:xfrm>
            <a:off x="6317103" y="31021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9" name="Circle"/>
          <p:cNvSpPr/>
          <p:nvPr/>
        </p:nvSpPr>
        <p:spPr>
          <a:xfrm>
            <a:off x="9417346" y="2205537"/>
            <a:ext cx="2364946" cy="2364945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0" name="Circle"/>
          <p:cNvSpPr/>
          <p:nvPr/>
        </p:nvSpPr>
        <p:spPr>
          <a:xfrm>
            <a:off x="10043359" y="2831549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1" name="Line"/>
          <p:cNvSpPr/>
          <p:nvPr/>
        </p:nvSpPr>
        <p:spPr>
          <a:xfrm flipV="1">
            <a:off x="3310790" y="4127548"/>
            <a:ext cx="1237588" cy="36143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2" name="Rectangle"/>
          <p:cNvSpPr/>
          <p:nvPr/>
        </p:nvSpPr>
        <p:spPr>
          <a:xfrm rot="20800503">
            <a:off x="6880476" y="2951820"/>
            <a:ext cx="1270001" cy="10921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3" name="Line"/>
          <p:cNvSpPr/>
          <p:nvPr/>
        </p:nvSpPr>
        <p:spPr>
          <a:xfrm flipV="1">
            <a:off x="6684533" y="2838817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24" name="Line"/>
          <p:cNvSpPr/>
          <p:nvPr/>
        </p:nvSpPr>
        <p:spPr>
          <a:xfrm flipV="1">
            <a:off x="6953773" y="3919284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25" name="Line"/>
          <p:cNvSpPr/>
          <p:nvPr/>
        </p:nvSpPr>
        <p:spPr>
          <a:xfrm flipV="1">
            <a:off x="4867443" y="3759308"/>
            <a:ext cx="1009529" cy="28011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6" name="Star"/>
          <p:cNvSpPr/>
          <p:nvPr/>
        </p:nvSpPr>
        <p:spPr>
          <a:xfrm>
            <a:off x="5966651" y="35971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7" name="Line"/>
          <p:cNvSpPr/>
          <p:nvPr/>
        </p:nvSpPr>
        <p:spPr>
          <a:xfrm>
            <a:off x="6044668" y="37016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8" name="Circle"/>
          <p:cNvSpPr/>
          <p:nvPr/>
        </p:nvSpPr>
        <p:spPr>
          <a:xfrm>
            <a:off x="7954149" y="562103"/>
            <a:ext cx="1112921" cy="1112921"/>
          </a:xfrm>
          <a:prstGeom prst="ellipse">
            <a:avLst/>
          </a:prstGeom>
          <a:solidFill>
            <a:srgbClr val="DDDDDD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9" name="Line"/>
          <p:cNvSpPr/>
          <p:nvPr/>
        </p:nvSpPr>
        <p:spPr>
          <a:xfrm>
            <a:off x="7644868" y="11489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0" name="Star"/>
          <p:cNvSpPr/>
          <p:nvPr/>
        </p:nvSpPr>
        <p:spPr>
          <a:xfrm>
            <a:off x="8189152" y="12222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31" name="Line"/>
          <p:cNvSpPr/>
          <p:nvPr/>
        </p:nvSpPr>
        <p:spPr>
          <a:xfrm flipV="1">
            <a:off x="8279110" y="7837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2" name="0"/>
          <p:cNvSpPr txBox="1"/>
          <p:nvPr/>
        </p:nvSpPr>
        <p:spPr>
          <a:xfrm>
            <a:off x="3430648" y="4557357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33" name="1"/>
          <p:cNvSpPr txBox="1"/>
          <p:nvPr/>
        </p:nvSpPr>
        <p:spPr>
          <a:xfrm>
            <a:off x="5049884" y="4069359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34" name="2"/>
          <p:cNvSpPr txBox="1"/>
          <p:nvPr/>
        </p:nvSpPr>
        <p:spPr>
          <a:xfrm>
            <a:off x="6169834" y="3827368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35" name="2"/>
          <p:cNvSpPr txBox="1"/>
          <p:nvPr/>
        </p:nvSpPr>
        <p:spPr>
          <a:xfrm>
            <a:off x="7787435" y="1323648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36" name="3"/>
          <p:cNvSpPr txBox="1"/>
          <p:nvPr/>
        </p:nvSpPr>
        <p:spPr>
          <a:xfrm>
            <a:off x="8344896" y="98850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37" name="Circle"/>
          <p:cNvSpPr/>
          <p:nvPr/>
        </p:nvSpPr>
        <p:spPr>
          <a:xfrm>
            <a:off x="10036949" y="28227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38" name="3"/>
          <p:cNvSpPr txBox="1"/>
          <p:nvPr/>
        </p:nvSpPr>
        <p:spPr>
          <a:xfrm>
            <a:off x="10482575" y="327703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39" name="Line"/>
          <p:cNvSpPr/>
          <p:nvPr/>
        </p:nvSpPr>
        <p:spPr>
          <a:xfrm flipV="1">
            <a:off x="10361910" y="2371524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0" name="Star"/>
          <p:cNvSpPr/>
          <p:nvPr/>
        </p:nvSpPr>
        <p:spPr>
          <a:xfrm>
            <a:off x="10270251" y="231839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41" name="4"/>
          <p:cNvSpPr txBox="1"/>
          <p:nvPr/>
        </p:nvSpPr>
        <p:spPr>
          <a:xfrm>
            <a:off x="10482575" y="254413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42" name="Line"/>
          <p:cNvSpPr/>
          <p:nvPr/>
        </p:nvSpPr>
        <p:spPr>
          <a:xfrm>
            <a:off x="10482575" y="2417893"/>
            <a:ext cx="907943" cy="28608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3" name="5"/>
          <p:cNvSpPr txBox="1"/>
          <p:nvPr/>
        </p:nvSpPr>
        <p:spPr>
          <a:xfrm>
            <a:off x="10871138" y="2306917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44" name="Rectangle"/>
          <p:cNvSpPr/>
          <p:nvPr/>
        </p:nvSpPr>
        <p:spPr>
          <a:xfrm>
            <a:off x="9141282" y="3641793"/>
            <a:ext cx="266677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45" name="Line"/>
          <p:cNvSpPr/>
          <p:nvPr/>
        </p:nvSpPr>
        <p:spPr>
          <a:xfrm flipV="1">
            <a:off x="10361910" y="30443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6" name="Line"/>
          <p:cNvSpPr/>
          <p:nvPr/>
        </p:nvSpPr>
        <p:spPr>
          <a:xfrm>
            <a:off x="9429174" y="363735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47" name="Line"/>
          <p:cNvSpPr/>
          <p:nvPr/>
        </p:nvSpPr>
        <p:spPr>
          <a:xfrm>
            <a:off x="11058894" y="364586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48" name="A"/>
          <p:cNvSpPr txBox="1"/>
          <p:nvPr/>
        </p:nvSpPr>
        <p:spPr>
          <a:xfrm>
            <a:off x="5441461" y="3251204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A</a:t>
            </a:r>
          </a:p>
        </p:txBody>
      </p:sp>
      <p:sp>
        <p:nvSpPr>
          <p:cNvPr id="349" name="B"/>
          <p:cNvSpPr txBox="1"/>
          <p:nvPr/>
        </p:nvSpPr>
        <p:spPr>
          <a:xfrm>
            <a:off x="7771213" y="794419"/>
            <a:ext cx="15944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B</a:t>
            </a:r>
          </a:p>
        </p:txBody>
      </p:sp>
      <p:sp>
        <p:nvSpPr>
          <p:cNvPr id="350" name="C"/>
          <p:cNvSpPr txBox="1"/>
          <p:nvPr/>
        </p:nvSpPr>
        <p:spPr>
          <a:xfrm>
            <a:off x="10018986" y="2012103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C</a:t>
            </a:r>
          </a:p>
        </p:txBody>
      </p:sp>
      <p:grpSp>
        <p:nvGrpSpPr>
          <p:cNvPr id="361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351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52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53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4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55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56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7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58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9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60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62" name="Line"/>
          <p:cNvSpPr/>
          <p:nvPr/>
        </p:nvSpPr>
        <p:spPr>
          <a:xfrm>
            <a:off x="4624400" y="1931042"/>
            <a:ext cx="988017" cy="1276938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3" name="Line"/>
          <p:cNvSpPr/>
          <p:nvPr/>
        </p:nvSpPr>
        <p:spPr>
          <a:xfrm flipV="1">
            <a:off x="5045537" y="1334858"/>
            <a:ext cx="2550248" cy="45945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4" name="Line"/>
          <p:cNvSpPr/>
          <p:nvPr/>
        </p:nvSpPr>
        <p:spPr>
          <a:xfrm>
            <a:off x="5504950" y="1687447"/>
            <a:ext cx="3998789" cy="98466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7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concentric in code</a:t>
            </a:r>
          </a:p>
        </p:txBody>
      </p:sp>
      <p:sp>
        <p:nvSpPr>
          <p:cNvPr id="368" name="TextShape 3"/>
          <p:cNvSpPr txBox="1"/>
          <p:nvPr/>
        </p:nvSpPr>
        <p:spPr>
          <a:xfrm>
            <a:off x="1665546" y="1307943"/>
            <a:ext cx="8139643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reflections="Al.laz", radius=0.02, yheight=0.05, thickness=0.005,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p_transmit=0.8, concentric=1)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CE18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al2co3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reflections=Al2CO3-laz, radius=0.005, yheight=0.05,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p_inc=0.15, p_transmit=0.5)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rPr>
                <a:solidFill>
                  <a:srgbClr val="CE181E"/>
                </a:solidFill>
              </a:rP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Al_2 = </a:t>
            </a:r>
            <a:r>
              <a:rPr>
                <a:solidFill>
                  <a:srgbClr val="CE181E"/>
                </a:solidFill>
              </a:rPr>
              <a:t>COPY</a:t>
            </a:r>
            <a:r>
              <a:rPr>
                <a:solidFill>
                  <a:srgbClr val="000000"/>
                </a:solidFill>
              </a:rPr>
              <a:t>(Al)(concentric=0)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 </a:t>
            </a:r>
            <a:r>
              <a:rPr>
                <a:solidFill>
                  <a:srgbClr val="000000"/>
                </a:solidFill>
              </a:rPr>
              <a:t>(0,0,0) </a:t>
            </a:r>
            <a:r>
              <a:rPr>
                <a:solidFill>
                  <a:srgbClr val="CE181E"/>
                </a:solidFill>
              </a:rPr>
              <a:t>RELATIVE PREVIOUS</a:t>
            </a:r>
          </a:p>
        </p:txBody>
      </p:sp>
      <p:grpSp>
        <p:nvGrpSpPr>
          <p:cNvPr id="405" name="Group"/>
          <p:cNvGrpSpPr/>
          <p:nvPr/>
        </p:nvGrpSpPr>
        <p:grpSpPr>
          <a:xfrm>
            <a:off x="7028420" y="163364"/>
            <a:ext cx="3900719" cy="2414837"/>
            <a:chOff x="0" y="0"/>
            <a:chExt cx="3900717" cy="2414835"/>
          </a:xfrm>
        </p:grpSpPr>
        <p:sp>
          <p:nvSpPr>
            <p:cNvPr id="369" name="TextShape 3"/>
            <p:cNvSpPr txBox="1"/>
            <p:nvPr/>
          </p:nvSpPr>
          <p:spPr>
            <a:xfrm>
              <a:off x="42363" y="1491246"/>
              <a:ext cx="992397" cy="15978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FF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1839" tIns="51839" rIns="51839" bIns="51839" numCol="1" anchor="t">
              <a:noAutofit/>
            </a:bodyPr>
            <a:lstStyle>
              <a:lvl1pPr>
                <a:defRPr spc="0"/>
              </a:lvl1pPr>
            </a:lstStyle>
            <a:p>
              <a:pPr/>
              <a:r>
                <a:t>Sampling parameters</a:t>
              </a:r>
            </a:p>
          </p:txBody>
        </p:sp>
        <p:sp>
          <p:nvSpPr>
            <p:cNvPr id="370" name="Rectangle"/>
            <p:cNvSpPr/>
            <p:nvPr/>
          </p:nvSpPr>
          <p:spPr>
            <a:xfrm>
              <a:off x="0" y="0"/>
              <a:ext cx="3900718" cy="241483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71" name="Circle"/>
            <p:cNvSpPr/>
            <p:nvPr/>
          </p:nvSpPr>
          <p:spPr>
            <a:xfrm>
              <a:off x="1195202" y="1005304"/>
              <a:ext cx="1038891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72" name="Circle"/>
            <p:cNvSpPr/>
            <p:nvPr/>
          </p:nvSpPr>
          <p:spPr>
            <a:xfrm>
              <a:off x="1470201" y="1280303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73" name="Circle"/>
            <p:cNvSpPr/>
            <p:nvPr/>
          </p:nvSpPr>
          <p:spPr>
            <a:xfrm>
              <a:off x="2832099" y="886453"/>
              <a:ext cx="1038892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74" name="Circle"/>
            <p:cNvSpPr/>
            <p:nvPr/>
          </p:nvSpPr>
          <p:spPr>
            <a:xfrm>
              <a:off x="3107098" y="1161452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75" name="Line"/>
            <p:cNvSpPr/>
            <p:nvPr/>
          </p:nvSpPr>
          <p:spPr>
            <a:xfrm flipV="1">
              <a:off x="149566" y="1730768"/>
              <a:ext cx="543657" cy="15877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6" name="Rectangle"/>
            <p:cNvSpPr/>
            <p:nvPr/>
          </p:nvSpPr>
          <p:spPr>
            <a:xfrm rot="20800503">
              <a:off x="1717684" y="1214286"/>
              <a:ext cx="557896" cy="4797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77" name="Line"/>
            <p:cNvSpPr/>
            <p:nvPr/>
          </p:nvSpPr>
          <p:spPr>
            <a:xfrm flipV="1">
              <a:off x="1631609" y="1164645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8" name="Line"/>
            <p:cNvSpPr/>
            <p:nvPr/>
          </p:nvSpPr>
          <p:spPr>
            <a:xfrm flipV="1">
              <a:off x="1749883" y="1639281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9" name="Line"/>
            <p:cNvSpPr/>
            <p:nvPr/>
          </p:nvSpPr>
          <p:spPr>
            <a:xfrm flipV="1">
              <a:off x="833384" y="1569005"/>
              <a:ext cx="443474" cy="12305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0" name="Star"/>
            <p:cNvSpPr/>
            <p:nvPr/>
          </p:nvSpPr>
          <p:spPr>
            <a:xfrm>
              <a:off x="1316252" y="1497778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81" name="Line"/>
            <p:cNvSpPr/>
            <p:nvPr/>
          </p:nvSpPr>
          <p:spPr>
            <a:xfrm>
              <a:off x="1350524" y="1543678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2" name="Circle"/>
            <p:cNvSpPr/>
            <p:nvPr/>
          </p:nvSpPr>
          <p:spPr>
            <a:xfrm>
              <a:off x="2189335" y="164513"/>
              <a:ext cx="488893" cy="48889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83" name="Line"/>
            <p:cNvSpPr/>
            <p:nvPr/>
          </p:nvSpPr>
          <p:spPr>
            <a:xfrm>
              <a:off x="2053472" y="422309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4" name="Star"/>
            <p:cNvSpPr/>
            <p:nvPr/>
          </p:nvSpPr>
          <p:spPr>
            <a:xfrm>
              <a:off x="2292569" y="454515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85" name="Line"/>
            <p:cNvSpPr/>
            <p:nvPr/>
          </p:nvSpPr>
          <p:spPr>
            <a:xfrm flipV="1">
              <a:off x="2332086" y="261884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6" name="0"/>
            <p:cNvSpPr txBox="1"/>
            <p:nvPr/>
          </p:nvSpPr>
          <p:spPr>
            <a:xfrm>
              <a:off x="202218" y="1919578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387" name="1"/>
            <p:cNvSpPr txBox="1"/>
            <p:nvPr/>
          </p:nvSpPr>
          <p:spPr>
            <a:xfrm>
              <a:off x="913528" y="1705207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388" name="2"/>
            <p:cNvSpPr txBox="1"/>
            <p:nvPr/>
          </p:nvSpPr>
          <p:spPr>
            <a:xfrm>
              <a:off x="1405508" y="1598903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389" name="2"/>
            <p:cNvSpPr txBox="1"/>
            <p:nvPr/>
          </p:nvSpPr>
          <p:spPr>
            <a:xfrm>
              <a:off x="2116100" y="499050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390" name="3"/>
            <p:cNvSpPr txBox="1"/>
            <p:nvPr/>
          </p:nvSpPr>
          <p:spPr>
            <a:xfrm>
              <a:off x="2360985" y="351825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391" name="Circle"/>
            <p:cNvSpPr/>
            <p:nvPr/>
          </p:nvSpPr>
          <p:spPr>
            <a:xfrm>
              <a:off x="3104283" y="1157567"/>
              <a:ext cx="488893" cy="488892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92" name="3"/>
            <p:cNvSpPr txBox="1"/>
            <p:nvPr/>
          </p:nvSpPr>
          <p:spPr>
            <a:xfrm>
              <a:off x="3300041" y="135714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393" name="Line"/>
            <p:cNvSpPr/>
            <p:nvPr/>
          </p:nvSpPr>
          <p:spPr>
            <a:xfrm flipV="1">
              <a:off x="3247034" y="959369"/>
              <a:ext cx="1" cy="24915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4" name="Star"/>
            <p:cNvSpPr/>
            <p:nvPr/>
          </p:nvSpPr>
          <p:spPr>
            <a:xfrm>
              <a:off x="3206770" y="936031"/>
              <a:ext cx="80529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95" name="4"/>
            <p:cNvSpPr txBox="1"/>
            <p:nvPr/>
          </p:nvSpPr>
          <p:spPr>
            <a:xfrm>
              <a:off x="3300041" y="1035193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4</a:t>
              </a:r>
            </a:p>
          </p:txBody>
        </p:sp>
        <p:sp>
          <p:nvSpPr>
            <p:cNvPr id="396" name="Line"/>
            <p:cNvSpPr/>
            <p:nvPr/>
          </p:nvSpPr>
          <p:spPr>
            <a:xfrm>
              <a:off x="3300041" y="979739"/>
              <a:ext cx="398848" cy="12567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7" name="5"/>
            <p:cNvSpPr txBox="1"/>
            <p:nvPr/>
          </p:nvSpPr>
          <p:spPr>
            <a:xfrm>
              <a:off x="3470732" y="93098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5</a:t>
              </a:r>
            </a:p>
          </p:txBody>
        </p:sp>
        <p:sp>
          <p:nvSpPr>
            <p:cNvPr id="398" name="Rectangle"/>
            <p:cNvSpPr/>
            <p:nvPr/>
          </p:nvSpPr>
          <p:spPr>
            <a:xfrm>
              <a:off x="2710828" y="1517382"/>
              <a:ext cx="1171482" cy="5578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99" name="Line"/>
            <p:cNvSpPr/>
            <p:nvPr/>
          </p:nvSpPr>
          <p:spPr>
            <a:xfrm flipV="1">
              <a:off x="3247034" y="1254937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0" name="Line"/>
            <p:cNvSpPr/>
            <p:nvPr/>
          </p:nvSpPr>
          <p:spPr>
            <a:xfrm>
              <a:off x="2837295" y="1515432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1" name="Line"/>
            <p:cNvSpPr/>
            <p:nvPr/>
          </p:nvSpPr>
          <p:spPr>
            <a:xfrm>
              <a:off x="3553211" y="1519170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2" name="A"/>
            <p:cNvSpPr txBox="1"/>
            <p:nvPr/>
          </p:nvSpPr>
          <p:spPr>
            <a:xfrm>
              <a:off x="1085543" y="1345801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403" name="B"/>
            <p:cNvSpPr txBox="1"/>
            <p:nvPr/>
          </p:nvSpPr>
          <p:spPr>
            <a:xfrm>
              <a:off x="2108974" y="266567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404" name="C"/>
            <p:cNvSpPr txBox="1"/>
            <p:nvPr/>
          </p:nvSpPr>
          <p:spPr>
            <a:xfrm>
              <a:off x="3096392" y="801480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C</a:t>
              </a:r>
            </a:p>
          </p:txBody>
        </p:sp>
      </p:grpSp>
      <p:grpSp>
        <p:nvGrpSpPr>
          <p:cNvPr id="416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406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07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08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9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10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11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2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13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4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15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concentric in code</a:t>
            </a:r>
          </a:p>
        </p:txBody>
      </p:sp>
      <p:sp>
        <p:nvSpPr>
          <p:cNvPr id="420" name="TextShape 3"/>
          <p:cNvSpPr txBox="1"/>
          <p:nvPr/>
        </p:nvSpPr>
        <p:spPr>
          <a:xfrm>
            <a:off x="1665546" y="1307943"/>
            <a:ext cx="8139643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reflections="Al.laz", radius=0.02, yheight=0.05, thickness=0.005,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p_transmit=0.8, concentric=1)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CE18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al2co3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reflections=Al2CO3-laz, radius=0.005, yheight=0.05,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p_inc=0.15, p_transmit=0.5)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rPr>
                <a:solidFill>
                  <a:srgbClr val="CE181E"/>
                </a:solidFill>
              </a:rP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Al_2 = </a:t>
            </a:r>
            <a:r>
              <a:rPr>
                <a:solidFill>
                  <a:srgbClr val="CE181E"/>
                </a:solidFill>
              </a:rPr>
              <a:t>COPY</a:t>
            </a:r>
            <a:r>
              <a:rPr>
                <a:solidFill>
                  <a:srgbClr val="000000"/>
                </a:solidFill>
              </a:rPr>
              <a:t>(Al)(concentric=0)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 </a:t>
            </a:r>
            <a:r>
              <a:rPr>
                <a:solidFill>
                  <a:srgbClr val="000000"/>
                </a:solidFill>
              </a:rPr>
              <a:t>(0,0,0) </a:t>
            </a:r>
            <a:r>
              <a:rPr>
                <a:solidFill>
                  <a:srgbClr val="CE181E"/>
                </a:solidFill>
              </a:rPr>
              <a:t>RELATIVE PREVIOUS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7028420" y="163364"/>
            <a:ext cx="3900719" cy="2414837"/>
            <a:chOff x="0" y="0"/>
            <a:chExt cx="3900717" cy="2414835"/>
          </a:xfrm>
        </p:grpSpPr>
        <p:sp>
          <p:nvSpPr>
            <p:cNvPr id="421" name="TextShape 3"/>
            <p:cNvSpPr txBox="1"/>
            <p:nvPr/>
          </p:nvSpPr>
          <p:spPr>
            <a:xfrm>
              <a:off x="42363" y="1491246"/>
              <a:ext cx="992397" cy="15978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FF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1839" tIns="51839" rIns="51839" bIns="51839" numCol="1" anchor="t">
              <a:noAutofit/>
            </a:bodyPr>
            <a:lstStyle>
              <a:lvl1pPr>
                <a:defRPr spc="0"/>
              </a:lvl1pPr>
            </a:lstStyle>
            <a:p>
              <a:pPr/>
              <a:r>
                <a:t>Sampling parameters</a:t>
              </a:r>
            </a:p>
          </p:txBody>
        </p:sp>
        <p:sp>
          <p:nvSpPr>
            <p:cNvPr id="422" name="Rectangle"/>
            <p:cNvSpPr/>
            <p:nvPr/>
          </p:nvSpPr>
          <p:spPr>
            <a:xfrm>
              <a:off x="0" y="0"/>
              <a:ext cx="3900718" cy="241483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23" name="Circle"/>
            <p:cNvSpPr/>
            <p:nvPr/>
          </p:nvSpPr>
          <p:spPr>
            <a:xfrm>
              <a:off x="1195202" y="1005304"/>
              <a:ext cx="1038891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24" name="Circle"/>
            <p:cNvSpPr/>
            <p:nvPr/>
          </p:nvSpPr>
          <p:spPr>
            <a:xfrm>
              <a:off x="1470201" y="1280303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25" name="Circle"/>
            <p:cNvSpPr/>
            <p:nvPr/>
          </p:nvSpPr>
          <p:spPr>
            <a:xfrm>
              <a:off x="2832099" y="886453"/>
              <a:ext cx="1038892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26" name="Circle"/>
            <p:cNvSpPr/>
            <p:nvPr/>
          </p:nvSpPr>
          <p:spPr>
            <a:xfrm>
              <a:off x="3107098" y="1161452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27" name="Line"/>
            <p:cNvSpPr/>
            <p:nvPr/>
          </p:nvSpPr>
          <p:spPr>
            <a:xfrm flipV="1">
              <a:off x="149566" y="1730768"/>
              <a:ext cx="543657" cy="15877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8" name="Rectangle"/>
            <p:cNvSpPr/>
            <p:nvPr/>
          </p:nvSpPr>
          <p:spPr>
            <a:xfrm rot="20800503">
              <a:off x="1717684" y="1214286"/>
              <a:ext cx="557896" cy="4797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29" name="Line"/>
            <p:cNvSpPr/>
            <p:nvPr/>
          </p:nvSpPr>
          <p:spPr>
            <a:xfrm flipV="1">
              <a:off x="1631609" y="1164645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1749883" y="1639281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1" name="Line"/>
            <p:cNvSpPr/>
            <p:nvPr/>
          </p:nvSpPr>
          <p:spPr>
            <a:xfrm flipV="1">
              <a:off x="833384" y="1569005"/>
              <a:ext cx="443474" cy="12305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2" name="Star"/>
            <p:cNvSpPr/>
            <p:nvPr/>
          </p:nvSpPr>
          <p:spPr>
            <a:xfrm>
              <a:off x="1316252" y="1497778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33" name="Line"/>
            <p:cNvSpPr/>
            <p:nvPr/>
          </p:nvSpPr>
          <p:spPr>
            <a:xfrm>
              <a:off x="1350524" y="1543678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4" name="Circle"/>
            <p:cNvSpPr/>
            <p:nvPr/>
          </p:nvSpPr>
          <p:spPr>
            <a:xfrm>
              <a:off x="2189335" y="164513"/>
              <a:ext cx="488893" cy="48889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35" name="Line"/>
            <p:cNvSpPr/>
            <p:nvPr/>
          </p:nvSpPr>
          <p:spPr>
            <a:xfrm>
              <a:off x="2053472" y="422309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6" name="Star"/>
            <p:cNvSpPr/>
            <p:nvPr/>
          </p:nvSpPr>
          <p:spPr>
            <a:xfrm>
              <a:off x="2292569" y="454515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2332086" y="261884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8" name="0"/>
            <p:cNvSpPr txBox="1"/>
            <p:nvPr/>
          </p:nvSpPr>
          <p:spPr>
            <a:xfrm>
              <a:off x="202218" y="1919578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439" name="1"/>
            <p:cNvSpPr txBox="1"/>
            <p:nvPr/>
          </p:nvSpPr>
          <p:spPr>
            <a:xfrm>
              <a:off x="913528" y="1705207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440" name="2"/>
            <p:cNvSpPr txBox="1"/>
            <p:nvPr/>
          </p:nvSpPr>
          <p:spPr>
            <a:xfrm>
              <a:off x="1405508" y="1598903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441" name="2"/>
            <p:cNvSpPr txBox="1"/>
            <p:nvPr/>
          </p:nvSpPr>
          <p:spPr>
            <a:xfrm>
              <a:off x="2116100" y="499050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442" name="3"/>
            <p:cNvSpPr txBox="1"/>
            <p:nvPr/>
          </p:nvSpPr>
          <p:spPr>
            <a:xfrm>
              <a:off x="2360985" y="351825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443" name="Circle"/>
            <p:cNvSpPr/>
            <p:nvPr/>
          </p:nvSpPr>
          <p:spPr>
            <a:xfrm>
              <a:off x="3104283" y="1157567"/>
              <a:ext cx="488893" cy="488892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44" name="3"/>
            <p:cNvSpPr txBox="1"/>
            <p:nvPr/>
          </p:nvSpPr>
          <p:spPr>
            <a:xfrm>
              <a:off x="3300041" y="135714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445" name="Line"/>
            <p:cNvSpPr/>
            <p:nvPr/>
          </p:nvSpPr>
          <p:spPr>
            <a:xfrm flipV="1">
              <a:off x="3247034" y="959369"/>
              <a:ext cx="1" cy="24915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6" name="Star"/>
            <p:cNvSpPr/>
            <p:nvPr/>
          </p:nvSpPr>
          <p:spPr>
            <a:xfrm>
              <a:off x="3206770" y="936031"/>
              <a:ext cx="80529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47" name="4"/>
            <p:cNvSpPr txBox="1"/>
            <p:nvPr/>
          </p:nvSpPr>
          <p:spPr>
            <a:xfrm>
              <a:off x="3300041" y="1035193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4</a:t>
              </a:r>
            </a:p>
          </p:txBody>
        </p:sp>
        <p:sp>
          <p:nvSpPr>
            <p:cNvPr id="448" name="Line"/>
            <p:cNvSpPr/>
            <p:nvPr/>
          </p:nvSpPr>
          <p:spPr>
            <a:xfrm>
              <a:off x="3300041" y="979739"/>
              <a:ext cx="398848" cy="12567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9" name="5"/>
            <p:cNvSpPr txBox="1"/>
            <p:nvPr/>
          </p:nvSpPr>
          <p:spPr>
            <a:xfrm>
              <a:off x="3470732" y="93098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5</a:t>
              </a:r>
            </a:p>
          </p:txBody>
        </p:sp>
        <p:sp>
          <p:nvSpPr>
            <p:cNvPr id="450" name="Rectangle"/>
            <p:cNvSpPr/>
            <p:nvPr/>
          </p:nvSpPr>
          <p:spPr>
            <a:xfrm>
              <a:off x="2710828" y="1517382"/>
              <a:ext cx="1171482" cy="5578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51" name="Line"/>
            <p:cNvSpPr/>
            <p:nvPr/>
          </p:nvSpPr>
          <p:spPr>
            <a:xfrm flipV="1">
              <a:off x="3247034" y="1254937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2" name="Line"/>
            <p:cNvSpPr/>
            <p:nvPr/>
          </p:nvSpPr>
          <p:spPr>
            <a:xfrm>
              <a:off x="2837295" y="1515432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3" name="Line"/>
            <p:cNvSpPr/>
            <p:nvPr/>
          </p:nvSpPr>
          <p:spPr>
            <a:xfrm>
              <a:off x="3553211" y="1519170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4" name="A"/>
            <p:cNvSpPr txBox="1"/>
            <p:nvPr/>
          </p:nvSpPr>
          <p:spPr>
            <a:xfrm>
              <a:off x="1085543" y="1345801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455" name="B"/>
            <p:cNvSpPr txBox="1"/>
            <p:nvPr/>
          </p:nvSpPr>
          <p:spPr>
            <a:xfrm>
              <a:off x="2108974" y="266567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456" name="C"/>
            <p:cNvSpPr txBox="1"/>
            <p:nvPr/>
          </p:nvSpPr>
          <p:spPr>
            <a:xfrm>
              <a:off x="3096392" y="801480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C</a:t>
              </a:r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458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59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60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1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62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63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4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65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6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67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69" name="Alternative for “any” complex arrangement of materials is the Union     subsystem:    * Material (will be) added in “Supplemental material”     * A dedicated tutorial is available through the         McStasScript + Union documentation    * Has most of th"/>
          <p:cNvSpPr txBox="1"/>
          <p:nvPr/>
        </p:nvSpPr>
        <p:spPr>
          <a:xfrm>
            <a:off x="2298411" y="2319517"/>
            <a:ext cx="7818251" cy="364970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900"/>
            </a:pPr>
            <a:br/>
            <a:r>
              <a:t>  Alternative for “any” complex arrangement of materials is the Union</a:t>
            </a:r>
            <a:br/>
            <a:r>
              <a:t>    subsystem:</a:t>
            </a:r>
            <a:br/>
            <a:br/>
            <a:r>
              <a:t>  * Material (will be) added in “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Supplemental material</a:t>
            </a:r>
            <a:r>
              <a:t>” </a:t>
            </a:r>
            <a:br/>
            <a:br/>
            <a:r>
              <a:t>  * A dedicated tutorial is available through the </a:t>
            </a:r>
            <a:br/>
            <a:r>
              <a:t>      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McStasScript + Union documentation</a:t>
            </a:r>
            <a:br/>
            <a:br/>
            <a:r>
              <a:t>  * Has most of the material models from “standard” McStas available</a:t>
            </a:r>
            <a:br/>
            <a:br/>
            <a:r>
              <a:t>  * Is available in McXtrace but not fully ported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2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73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75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76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9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80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2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3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4\pi</a:t>
            </a:r>
          </a:p>
        </p:txBody>
      </p:sp>
      <p:pic>
        <p:nvPicPr>
          <p:cNvPr id="484" name="image140.png" descr="image1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6581" y="1549101"/>
            <a:ext cx="4287474" cy="2501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7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88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90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91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4\pi</a:t>
            </a:r>
          </a:p>
        </p:txBody>
      </p:sp>
      <p:pic>
        <p:nvPicPr>
          <p:cNvPr id="492" name="image140.png" descr="image1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6581" y="1484555"/>
            <a:ext cx="4287474" cy="250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image143.png" descr="image1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31372" y="2323651"/>
            <a:ext cx="5144105" cy="3001385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TextShape 5"/>
          <p:cNvSpPr txBox="1"/>
          <p:nvPr/>
        </p:nvSpPr>
        <p:spPr>
          <a:xfrm>
            <a:off x="7326779" y="3033656"/>
            <a:ext cx="1355464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/>
            </a:lvl1pPr>
          </a:lstStyle>
          <a:p>
            <a:pPr/>
            <a:r>
              <a:t>d_phi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7" name="CustomShape 1"/>
          <p:cNvSpPr txBox="1"/>
          <p:nvPr/>
        </p:nvSpPr>
        <p:spPr>
          <a:xfrm>
            <a:off x="1615739" y="536569"/>
            <a:ext cx="5948387" cy="851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Reflection files for Single_crystal and PowderN</a:t>
            </a:r>
          </a:p>
        </p:txBody>
      </p:sp>
      <p:grpSp>
        <p:nvGrpSpPr>
          <p:cNvPr id="500" name="CustomShape 3"/>
          <p:cNvGrpSpPr/>
          <p:nvPr/>
        </p:nvGrpSpPr>
        <p:grpSpPr>
          <a:xfrm>
            <a:off x="1882725" y="1518219"/>
            <a:ext cx="7175775" cy="5882315"/>
            <a:chOff x="0" y="0"/>
            <a:chExt cx="7175774" cy="5882314"/>
          </a:xfrm>
        </p:grpSpPr>
        <p:sp>
          <p:nvSpPr>
            <p:cNvPr id="498" name="Rectangle"/>
            <p:cNvSpPr/>
            <p:nvPr/>
          </p:nvSpPr>
          <p:spPr>
            <a:xfrm>
              <a:off x="-1" y="0"/>
              <a:ext cx="7175776" cy="588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0" sz="800"/>
              </a:pPr>
            </a:p>
          </p:txBody>
        </p:sp>
        <p:sp>
          <p:nvSpPr>
            <p:cNvPr id="499" name="# TITLE *Aluminum-Al-[FM3-M] Miller, H.P.jr.;DuMond, J.W.M.[1942] at 298 K…"/>
            <p:cNvSpPr txBox="1"/>
            <p:nvPr/>
          </p:nvSpPr>
          <p:spPr>
            <a:xfrm>
              <a:off x="-1" y="0"/>
              <a:ext cx="7175776" cy="48101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TITLE *Aluminum-Al-[FM3-M] Miller, H.P.jr.;DuMond, J.W.M.[1942] at 298 K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CELL 4.049320 4.049320 4.049320 90.000000 90.000000 90.000000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SPCGRP F M 3 M   CUBIC STRUCTURE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ATOM AL 1 0.000000 0.000000 0.000000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SCATTERING FACTOR  COEFFICIENTS: AL     F= 0.345 CM-12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Reference: Physical Review (1940) 57, 198-206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sigma_coh 1.495   coherent scattering cross section (single atom) in [barn]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sigma_inc 0.0082  incoherent scattering cross section (single atom)in [barn]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sigma_abs 0.231   absorption scattering cross section (single atom) in [barn]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density   2.70    in [g/cm^3]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weight    26.98   in [g/mol] (single atom)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multiplicity 4    in [atoms/unit cell]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Vc        66.4    volume of unit cell in [A^3]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v_sound   5100    in [m/s]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v_sound_l 6420    velocity of longitudinal sound in [m/s]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v_sound_t 3040    velocity of transversal sound in [m/s]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T_m       933.5   melting temperature in [K]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T_b       2792.2  boiling temperature in [K]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At_number 13      atomic number Z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lattice_a 4.04932 lattice parameter a in [Angs]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Format parameters: Crystallographica format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column_j  4 multiplicity 'j'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column_d  5 d-spacing 'd' in [Angs]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column_F2 7 norm of scattering factor |F|^2 in [fm^2]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column_h  1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column_k  2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column_l  3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h   k   l Mult. d-space 2Theta   F-squared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9A403E"/>
                  </a:solidFill>
                </a:defRPr>
              </a:pPr>
              <a:r>
                <a:t>-1 -1 -1 8 2.338 24.6973 21.3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9A403E"/>
                  </a:solidFill>
                </a:defRPr>
              </a:pPr>
              <a:r>
                <a:t>-1 -1 1 8 2.338 24.6973 21.3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501" name="CustomShape 4"/>
          <p:cNvSpPr txBox="1"/>
          <p:nvPr/>
        </p:nvSpPr>
        <p:spPr>
          <a:xfrm>
            <a:off x="7216748" y="2490561"/>
            <a:ext cx="3167069" cy="2735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800"/>
            </a:pPr>
            <a:r>
              <a:t>Lau datafiles</a:t>
            </a:r>
          </a:p>
          <a:p>
            <a:pPr>
              <a:defRPr spc="0" sz="180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pc="0" sz="1800"/>
            </a:pPr>
            <a:r>
              <a:t>+</a:t>
            </a:r>
          </a:p>
          <a:p>
            <a:pPr>
              <a:defRPr spc="0" sz="180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pc="0" sz="1800"/>
            </a:pPr>
          </a:p>
          <a:p>
            <a:pPr>
              <a:defRPr spc="0" sz="1800"/>
            </a:pPr>
            <a:r>
              <a:t>Can be used with Single_crystal, PowderN, Isotropic_Sqw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4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Input for the PowderN</a:t>
            </a:r>
          </a:p>
        </p:txBody>
      </p:sp>
      <p:grpSp>
        <p:nvGrpSpPr>
          <p:cNvPr id="507" name="CustomShape 3"/>
          <p:cNvGrpSpPr/>
          <p:nvPr/>
        </p:nvGrpSpPr>
        <p:grpSpPr>
          <a:xfrm>
            <a:off x="1693358" y="1186729"/>
            <a:ext cx="8985347" cy="5401017"/>
            <a:chOff x="378112" y="-830364"/>
            <a:chExt cx="8985346" cy="5401016"/>
          </a:xfrm>
        </p:grpSpPr>
        <p:sp>
          <p:nvSpPr>
            <p:cNvPr id="505" name="Rectangle"/>
            <p:cNvSpPr/>
            <p:nvPr/>
          </p:nvSpPr>
          <p:spPr>
            <a:xfrm>
              <a:off x="378112" y="-830365"/>
              <a:ext cx="8985347" cy="54010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lnSpc>
                  <a:spcPct val="10000"/>
                </a:lnSpc>
                <a:defRPr spc="0" sz="700"/>
              </a:pPr>
            </a:p>
          </p:txBody>
        </p:sp>
        <p:sp>
          <p:nvSpPr>
            <p:cNvPr id="506" name="# TITLE *Corundum-Al2O3-[R3-CH] Graafsma, H.;Souhassou, M.;Harkem[1998] [corundum saphire:blue, ruby:red]…"/>
            <p:cNvSpPr txBox="1"/>
            <p:nvPr/>
          </p:nvSpPr>
          <p:spPr>
            <a:xfrm>
              <a:off x="378112" y="-830365"/>
              <a:ext cx="8985347" cy="4686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TITLE *Corundum-Al2O3-[R3-CH] Graafsma, H.;Souhassou, M.;Harkem[1998] [corundum saphire:blue, ruby:red]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CELL 4.757000 4.757000 12.987700 90.000000 90.000000 120.000000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SPCGRP R -3 C   TRIGONAL STRUCTURE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ATOM AL 1 0.000000 0.000000 0.352110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ATOM O  1 0.306260 0.306260 0.250000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SCATTERING FACTOR  COEFFICIENTS: AL     F= 0.345 CM-12 ; O      F= 0.581 CM-12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Reference: Acta Crystallographica B (1998) 54, 193-195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sigma_coh 15.683  coherent scattering cross section for Al2O3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sigma_inc 0.0188  incoherent scattering cross section for Al2O3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sigma_abs 0.4625  absorption scattering cross section for Al2O3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density   4.05    in [g/cm^3]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weight    101.96  in [g/mol] for Al2O3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multiplicity 6    in [Al2O3/unit cell]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Vc        254.52  volume of unit cell in [A^3]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T_m       2273    melting temperature in [K]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T_b       3773    boiling temperature in [K]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lattice_a 4.757   lattice parameter a in [Angs]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lattice_c 12.9877 lattice parameter c in [Angs]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lattice_cc 120    lattice angle gamma in [deg]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Format parameters: Lazy format &lt;http://icsd.ill.fr&gt;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column_j 17 multiplicity 'j'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column_d 6  d-spacing 'd' in [Angs]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column_F 13 norm of scattering factor |F|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column_h 1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column_k 2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column_l 3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# H  K   L  THETA  2THETA D VALUE  1/D**2 SIN2*1000  H  K   L INTENSITY 	/F(HKL)/       A(HKL)	   B(HKL) PHA.ANG. MULT   LPG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  1  0   1   6.35  12.71   4.5175  0.0490    12.25   1  0   1	  367.0 	     4.1	-4.08	      0.00  180.00  6  82.14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  0  0   3   7.10  14.20   4.0467  0.0611    15.27   0  0   3	  110.0 	     4.3	 4.32	      0.00    0.00  2  66.01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  0  1   2   7.57  15.13   3.7972  0.0694    17.34   0  1   2	   10.9 	     0.8	 0.84	      0.00    0.00  6  58.18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508" name="CustomShape 4"/>
          <p:cNvSpPr txBox="1"/>
          <p:nvPr/>
        </p:nvSpPr>
        <p:spPr>
          <a:xfrm>
            <a:off x="7118925" y="1785328"/>
            <a:ext cx="3167069" cy="2469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800"/>
            </a:pPr>
            <a:r>
              <a:t>Laz + Lau datafiles</a:t>
            </a:r>
          </a:p>
          <a:p>
            <a:pPr>
              <a:defRPr spc="0" sz="180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pc="0" sz="1800"/>
            </a:pPr>
            <a:r>
              <a:t>+</a:t>
            </a:r>
          </a:p>
          <a:p>
            <a:pPr>
              <a:defRPr spc="0" sz="180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pc="0" sz="1800"/>
            </a:pPr>
          </a:p>
          <a:p>
            <a:pPr>
              <a:defRPr spc="0" sz="1800"/>
            </a:pPr>
            <a:r>
              <a:t>Can be used with PowderN, Isotropic_Sqw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1" name="TextShape 1"/>
          <p:cNvSpPr txBox="1"/>
          <p:nvPr/>
        </p:nvSpPr>
        <p:spPr>
          <a:xfrm>
            <a:off x="1660223" y="813716"/>
            <a:ext cx="8239765" cy="419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What’s already there?</a:t>
            </a:r>
          </a:p>
        </p:txBody>
      </p:sp>
      <p:sp>
        <p:nvSpPr>
          <p:cNvPr id="512" name="TextShape 4"/>
          <p:cNvSpPr txBox="1"/>
          <p:nvPr/>
        </p:nvSpPr>
        <p:spPr>
          <a:xfrm>
            <a:off x="1711287" y="1240093"/>
            <a:ext cx="2452745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u="sng"/>
            </a:lvl1pPr>
          </a:lstStyle>
          <a:p>
            <a:pPr/>
            <a:r>
              <a:t>Single Crystals</a:t>
            </a:r>
          </a:p>
        </p:txBody>
      </p:sp>
      <p:sp>
        <p:nvSpPr>
          <p:cNvPr id="513" name="TextShape 5"/>
          <p:cNvSpPr txBox="1"/>
          <p:nvPr/>
        </p:nvSpPr>
        <p:spPr>
          <a:xfrm>
            <a:off x="6136005" y="1240093"/>
            <a:ext cx="2452745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u="sng"/>
            </a:lvl1pPr>
          </a:lstStyle>
          <a:p>
            <a:pPr/>
            <a:r>
              <a:t>Powders</a:t>
            </a:r>
          </a:p>
        </p:txBody>
      </p:sp>
      <p:sp>
        <p:nvSpPr>
          <p:cNvPr id="514" name="Ag.laz…"/>
          <p:cNvSpPr txBox="1"/>
          <p:nvPr/>
        </p:nvSpPr>
        <p:spPr>
          <a:xfrm>
            <a:off x="7365574" y="757308"/>
            <a:ext cx="3497478" cy="6057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Al2O3_sapphire.laz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B4C.laz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C_diamond.laz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C_graphite.laz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Cs.laz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Cu2MnAl.laz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Fe_Gamma.laz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H2O_ice_1h.laz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He4_hcp.laz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K.laz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LiF.laz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Na2Ca3Al2F14.laz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Pt.laz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Sn_alpha.laz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Sn_beta.laz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UO2.laz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Y2O3.laz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Y3Fe5O12_YIG.laz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Zn.laz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Zr.laz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duplex.laz</a:t>
            </a:r>
          </a:p>
        </p:txBody>
      </p:sp>
      <p:sp>
        <p:nvSpPr>
          <p:cNvPr id="515" name="Al.lau…"/>
          <p:cNvSpPr txBox="1"/>
          <p:nvPr/>
        </p:nvSpPr>
        <p:spPr>
          <a:xfrm>
            <a:off x="1724522" y="1809637"/>
            <a:ext cx="3497479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Al2O3_sapphire.lau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B4C.lau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BCC_fake.lau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C60.lau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C_diamond.lau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C_graphite.lau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CaF2.lau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PPase_D_P1.lau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Rubredoxin.lau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SiO2_cristobalite.lau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SiO2_quartza.lau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SiO2_quartzb.lau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TiO2_rutile.lau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YBaCuO.lau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adrenaline.lau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aspirin.lau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leucine.lau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8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Where to get these files…</a:t>
            </a:r>
          </a:p>
        </p:txBody>
      </p:sp>
      <p:sp>
        <p:nvSpPr>
          <p:cNvPr id="519" name="CustomShape 2"/>
          <p:cNvSpPr txBox="1"/>
          <p:nvPr/>
        </p:nvSpPr>
        <p:spPr>
          <a:xfrm>
            <a:off x="1816894" y="1293838"/>
            <a:ext cx="8139389" cy="459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$MCSTAS/data - use mcdoc</a:t>
            </a:r>
          </a:p>
          <a:p>
            <a:pPr>
              <a:defRPr spc="0" sz="1900"/>
            </a:pPr>
          </a:p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- Or make your own via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Finding a CIF file for the given structure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e.g. from </a:t>
            </a:r>
            <a:br/>
            <a:r>
              <a:t>ICSD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http://icsd.fiz-karlsruhe.de</a:t>
            </a:r>
            <a:r>
              <a:t> or </a:t>
            </a:r>
            <a:br/>
            <a:r>
              <a:t>COD &lt;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http://crystallography.net</a:t>
            </a:r>
            <a:r>
              <a:t>&gt;</a:t>
            </a:r>
            <a:br/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In the current McStas, PowderN, Single_crystal “understands” </a:t>
            </a:r>
            <a:br/>
            <a:r>
              <a:t>CIF input - applies 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cif2hkl behind the scenes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cif2hkl is available in your  McStas installation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6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spc="0" u="sng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Incoherent.comp</a:t>
            </a:r>
          </a:p>
        </p:txBody>
      </p:sp>
      <p:sp>
        <p:nvSpPr>
          <p:cNvPr id="177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 incoherent scatterer with various sample shape options</a:t>
            </a:r>
          </a:p>
        </p:txBody>
      </p:sp>
      <p:sp>
        <p:nvSpPr>
          <p:cNvPr id="178" name="CustomShape 3"/>
          <p:cNvSpPr txBox="1"/>
          <p:nvPr/>
        </p:nvSpPr>
        <p:spPr>
          <a:xfrm>
            <a:off x="3859343" y="6722047"/>
            <a:ext cx="1459639" cy="21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>
            <a:lvl1pPr>
              <a:defRPr b="1" spc="0" sz="1000">
                <a:solidFill>
                  <a:srgbClr val="D95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Samples - Incoherent</a:t>
            </a:r>
          </a:p>
        </p:txBody>
      </p:sp>
      <p:pic>
        <p:nvPicPr>
          <p:cNvPr id="179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TextShape 4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Incoherent Sample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2" name="https://github.com/McStasMcXtrace/McCode/wiki/Generating-input-files-for-Single_crystal-and-PowderN"/>
          <p:cNvSpPr txBox="1"/>
          <p:nvPr/>
        </p:nvSpPr>
        <p:spPr>
          <a:xfrm>
            <a:off x="1924112" y="863961"/>
            <a:ext cx="941992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https://github.com/McStasMcXtrace/McCode/wiki/Generating-input-files-for-Single_crystal-and-PowderN</a:t>
            </a:r>
            <a:r>
              <a:t> </a:t>
            </a:r>
          </a:p>
        </p:txBody>
      </p:sp>
      <p:pic>
        <p:nvPicPr>
          <p:cNvPr id="523" name="Screenshot 2021-05-03 at 21.23.19.png" descr="Screenshot 2021-05-03 at 21.23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4250" y="1012028"/>
            <a:ext cx="9251205" cy="8881896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More detailed info available here:"/>
          <p:cNvSpPr txBox="1"/>
          <p:nvPr/>
        </p:nvSpPr>
        <p:spPr>
          <a:xfrm>
            <a:off x="2575507" y="211569"/>
            <a:ext cx="5251203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/>
            </a:lvl1pPr>
          </a:lstStyle>
          <a:p>
            <a:pPr/>
            <a:r>
              <a:t>More detailed info available here: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7" name="TextShape 1"/>
          <p:cNvSpPr txBox="1"/>
          <p:nvPr/>
        </p:nvSpPr>
        <p:spPr>
          <a:xfrm>
            <a:off x="1752850" y="1350018"/>
            <a:ext cx="7179733" cy="502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McStas uses a number of input data formats, all text based. </a:t>
            </a:r>
          </a:p>
          <a:p>
            <a:pPr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Lau</a:t>
            </a:r>
            <a:r>
              <a:rPr b="0"/>
              <a:t> (Single_crystal, 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Laz</a:t>
            </a:r>
            <a:r>
              <a:rPr b="0"/>
              <a:t> (PowderN,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Sqw</a:t>
            </a:r>
            <a:r>
              <a:rPr b="0"/>
              <a:t> (Isotropic_Sqw)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qSq</a:t>
            </a:r>
            <a:r>
              <a:rPr b="0"/>
              <a:t> (Isotropic_Sqw) – mostly for liquids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PDB</a:t>
            </a:r>
            <a:r>
              <a:rPr b="0"/>
              <a:t> (SANSPDB)</a:t>
            </a:r>
            <a:endParaRPr b="0"/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ncmat</a:t>
            </a:r>
            <a:r>
              <a:rPr b="0"/>
              <a:t> (NCrystal) </a:t>
            </a:r>
          </a:p>
        </p:txBody>
      </p:sp>
      <p:sp>
        <p:nvSpPr>
          <p:cNvPr id="528" name="TextShape 2"/>
          <p:cNvSpPr txBox="1"/>
          <p:nvPr/>
        </p:nvSpPr>
        <p:spPr>
          <a:xfrm>
            <a:off x="1434403" y="832021"/>
            <a:ext cx="691574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200">
                <a:solidFill>
                  <a:srgbClr val="3333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 Data formats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1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OFF/PLY any geometry</a:t>
            </a:r>
          </a:p>
        </p:txBody>
      </p:sp>
      <p:sp>
        <p:nvSpPr>
          <p:cNvPr id="532" name="CustomShape 2"/>
          <p:cNvSpPr txBox="1"/>
          <p:nvPr/>
        </p:nvSpPr>
        <p:spPr>
          <a:xfrm>
            <a:off x="1704680" y="1290917"/>
            <a:ext cx="8139389" cy="105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400"/>
            </a:pPr>
            <a:r>
              <a:t>An additional complex geometry enables to use any point set to describe the material volume (</a:t>
            </a:r>
            <a:r>
              <a:rPr i="1"/>
              <a:t>geomview </a:t>
            </a:r>
            <a:r>
              <a:t>OFF file). </a:t>
            </a:r>
          </a:p>
          <a:p>
            <a:pPr>
              <a:defRPr spc="0" sz="1400"/>
            </a:pPr>
          </a:p>
        </p:txBody>
      </p:sp>
      <p:pic>
        <p:nvPicPr>
          <p:cNvPr id="533" name="image148.png" descr="image1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6619" y="2472362"/>
            <a:ext cx="2967333" cy="3743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image149.png" descr="image1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9695" y="4211615"/>
            <a:ext cx="2073347" cy="2323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image150.png" descr="image1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1397" y="3444347"/>
            <a:ext cx="2490100" cy="2633422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Rectangle"/>
          <p:cNvSpPr/>
          <p:nvPr/>
        </p:nvSpPr>
        <p:spPr>
          <a:xfrm>
            <a:off x="2374955" y="2322035"/>
            <a:ext cx="2145975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37" name="Line"/>
          <p:cNvSpPr/>
          <p:nvPr/>
        </p:nvSpPr>
        <p:spPr>
          <a:xfrm flipV="1">
            <a:off x="2369039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38" name="Line"/>
          <p:cNvSpPr/>
          <p:nvPr/>
        </p:nvSpPr>
        <p:spPr>
          <a:xfrm flipV="1">
            <a:off x="4520761" y="3015312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39" name="Line"/>
          <p:cNvSpPr/>
          <p:nvPr/>
        </p:nvSpPr>
        <p:spPr>
          <a:xfrm flipV="1">
            <a:off x="4520761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40" name="Line"/>
          <p:cNvSpPr/>
          <p:nvPr/>
        </p:nvSpPr>
        <p:spPr>
          <a:xfrm flipV="1">
            <a:off x="4752846" y="2104455"/>
            <a:ext cx="1" cy="91697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41" name="Line"/>
          <p:cNvSpPr/>
          <p:nvPr/>
        </p:nvSpPr>
        <p:spPr>
          <a:xfrm flipH="1" flipV="1">
            <a:off x="2594858" y="208618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42" name="Oval"/>
          <p:cNvSpPr/>
          <p:nvPr/>
        </p:nvSpPr>
        <p:spPr>
          <a:xfrm>
            <a:off x="5019028" y="208928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9" name="Connection Line"/>
          <p:cNvSpPr/>
          <p:nvPr/>
        </p:nvSpPr>
        <p:spPr>
          <a:xfrm>
            <a:off x="5015767" y="2614440"/>
            <a:ext cx="992567" cy="143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fill="norm" stroke="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544" name="Oval"/>
          <p:cNvSpPr/>
          <p:nvPr/>
        </p:nvSpPr>
        <p:spPr>
          <a:xfrm>
            <a:off x="6425364" y="3050807"/>
            <a:ext cx="1004555" cy="317069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5" name="Oval"/>
          <p:cNvSpPr/>
          <p:nvPr/>
        </p:nvSpPr>
        <p:spPr>
          <a:xfrm>
            <a:off x="6425364" y="1633212"/>
            <a:ext cx="1004555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6" name="Line"/>
          <p:cNvSpPr/>
          <p:nvPr/>
        </p:nvSpPr>
        <p:spPr>
          <a:xfrm flipV="1">
            <a:off x="6422603" y="1816971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47" name="Line"/>
          <p:cNvSpPr/>
          <p:nvPr/>
        </p:nvSpPr>
        <p:spPr>
          <a:xfrm flipV="1">
            <a:off x="7434874" y="1821773"/>
            <a:ext cx="1" cy="140865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48" name="Rectangle"/>
          <p:cNvSpPr/>
          <p:nvPr/>
        </p:nvSpPr>
        <p:spPr>
          <a:xfrm>
            <a:off x="6438665" y="2730739"/>
            <a:ext cx="977952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spc="0" u="sng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Incoherent.comp</a:t>
            </a:r>
          </a:p>
        </p:txBody>
      </p:sp>
      <p:sp>
        <p:nvSpPr>
          <p:cNvPr id="184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 incoherent scatterer with various sample shape options</a:t>
            </a:r>
          </a:p>
        </p:txBody>
      </p:sp>
      <p:pic>
        <p:nvPicPr>
          <p:cNvPr id="185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xtShape 3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Incoherent Sample</a:t>
            </a:r>
          </a:p>
        </p:txBody>
      </p:sp>
      <p:sp>
        <p:nvSpPr>
          <p:cNvPr id="187" name="CustomShape 4"/>
          <p:cNvSpPr/>
          <p:nvPr/>
        </p:nvSpPr>
        <p:spPr>
          <a:xfrm>
            <a:off x="1388558" y="4324574"/>
            <a:ext cx="1226372" cy="387276"/>
          </a:xfrm>
          <a:prstGeom prst="ellipse">
            <a:avLst/>
          </a:prstGeom>
          <a:ln w="127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88" name="TextShape 5"/>
          <p:cNvSpPr txBox="1"/>
          <p:nvPr/>
        </p:nvSpPr>
        <p:spPr>
          <a:xfrm>
            <a:off x="3905847" y="3679115"/>
            <a:ext cx="6764476" cy="152197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/>
          <a:p>
            <a:pPr>
              <a:defRPr spc="0"/>
            </a:pPr>
          </a:p>
          <a:p>
            <a:pPr lvl="4" indent="0">
              <a:defRPr spc="0"/>
            </a:pPr>
            <a:r>
              <a:t>p_interact = The probability that a given ray will interact (scatter) </a:t>
            </a:r>
            <a:br/>
            <a:r>
              <a:t>                    with a sample. Does not directly affect the intensity – only the</a:t>
            </a:r>
            <a:br/>
            <a:r>
              <a:t>                    quality of the resulting Monte Carlo estimate.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5245" y="1927736"/>
            <a:ext cx="1493450" cy="2063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otassium_Humate_Shiny_Powder.png" descr="Potassium_Humate_Shiny_Pow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8266" y="1971698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TextShape 2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Crystalline 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6" name="CustomShape 1"/>
          <p:cNvSpPr txBox="1"/>
          <p:nvPr/>
        </p:nvSpPr>
        <p:spPr>
          <a:xfrm>
            <a:off x="1615739" y="536569"/>
            <a:ext cx="5948387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/>
            </a:lvl1pPr>
          </a:lstStyle>
          <a:p>
            <a:pPr/>
            <a:r>
              <a:t>From single crystal / crystallites to powder….</a:t>
            </a:r>
          </a:p>
        </p:txBody>
      </p:sp>
      <p:sp>
        <p:nvSpPr>
          <p:cNvPr id="197" name="CustomShape 2"/>
          <p:cNvSpPr txBox="1"/>
          <p:nvPr/>
        </p:nvSpPr>
        <p:spPr>
          <a:xfrm>
            <a:off x="1672153" y="1581374"/>
            <a:ext cx="182151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43999" indent="-143999">
              <a:buClr>
                <a:srgbClr val="000000"/>
              </a:buClr>
              <a:buSzPct val="45000"/>
              <a:buFont typeface="Helvetica"/>
              <a:buChar char="l"/>
              <a:defRPr spc="0"/>
            </a:lvl1pPr>
          </a:lstStyle>
          <a:p>
            <a:pPr/>
            <a:r>
              <a:t>Single crystal     </a:t>
            </a:r>
          </a:p>
        </p:txBody>
      </p:sp>
      <p:pic>
        <p:nvPicPr>
          <p:cNvPr id="19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3894" y="2080207"/>
            <a:ext cx="1493451" cy="206369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ustomShape 4"/>
          <p:cNvSpPr txBox="1"/>
          <p:nvPr/>
        </p:nvSpPr>
        <p:spPr>
          <a:xfrm>
            <a:off x="4125659" y="1630291"/>
            <a:ext cx="2774712" cy="56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43999" indent="-143999">
              <a:lnSpc>
                <a:spcPct val="90000"/>
              </a:lnSpc>
              <a:buClr>
                <a:srgbClr val="000000"/>
              </a:buClr>
              <a:buSzPct val="45000"/>
              <a:buFont typeface="Helvetica"/>
              <a:buChar char="l"/>
              <a:defRPr spc="0" sz="1400"/>
            </a:pPr>
            <a:r>
              <a:t>Polycrystal with a little disorder, i.e. a </a:t>
            </a:r>
            <a:r>
              <a:rPr i="1"/>
              <a:t>preferred orientation, texture</a:t>
            </a:r>
          </a:p>
        </p:txBody>
      </p:sp>
      <p:pic>
        <p:nvPicPr>
          <p:cNvPr id="20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074399">
            <a:off x="4507598" y="2632912"/>
            <a:ext cx="335182" cy="463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64399">
            <a:off x="4948238" y="2401411"/>
            <a:ext cx="326034" cy="450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401400">
            <a:off x="5165508" y="2886776"/>
            <a:ext cx="334928" cy="463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61199">
            <a:off x="4669216" y="3053985"/>
            <a:ext cx="379399" cy="52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859000">
            <a:off x="5045311" y="3450409"/>
            <a:ext cx="329083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69600">
            <a:off x="5520002" y="3584583"/>
            <a:ext cx="319682" cy="442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37001">
            <a:off x="5337292" y="4076809"/>
            <a:ext cx="328829" cy="454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137001">
            <a:off x="4846082" y="3864367"/>
            <a:ext cx="372284" cy="51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2999">
            <a:off x="5822402" y="2641806"/>
            <a:ext cx="329084" cy="454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20800">
            <a:off x="6314120" y="2641552"/>
            <a:ext cx="319681" cy="44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5400">
            <a:off x="6275748" y="3164018"/>
            <a:ext cx="329084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94000">
            <a:off x="5752012" y="3087529"/>
            <a:ext cx="372537" cy="514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otassium_Humate_Shiny_Powder.tiff" descr="Potassium_Humate_Shiny_Powder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5165" y="2456046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CustomShape 5"/>
          <p:cNvSpPr txBox="1"/>
          <p:nvPr/>
        </p:nvSpPr>
        <p:spPr>
          <a:xfrm>
            <a:off x="7532614" y="1522037"/>
            <a:ext cx="197093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36421" indent="-136421">
              <a:buClr>
                <a:srgbClr val="000000"/>
              </a:buClr>
              <a:buSzPct val="45000"/>
              <a:buFont typeface="Helvetica"/>
              <a:buChar char="l"/>
              <a:defRPr spc="0" sz="1200"/>
            </a:lvl1pPr>
          </a:lstStyle>
          <a:p>
            <a:pPr/>
            <a:r>
              <a:t>Powder with complete disorder</a:t>
            </a:r>
          </a:p>
        </p:txBody>
      </p:sp>
      <p:pic>
        <p:nvPicPr>
          <p:cNvPr id="214" name="FibDiffSketch.png" descr="FibDiffSket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46770" y="4634089"/>
            <a:ext cx="1764848" cy="1764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figure7.jpg" descr="figure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3612" y="4779190"/>
            <a:ext cx="1493450" cy="1474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399399">
            <a:off x="1556529" y="5066089"/>
            <a:ext cx="2247926" cy="936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21800" y="4665345"/>
            <a:ext cx="1821516" cy="1512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0" name="image114.gif" descr="image114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5292" y="1817957"/>
            <a:ext cx="3972114" cy="40437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model</a:t>
            </a:r>
          </a:p>
        </p:txBody>
      </p:sp>
      <p:sp>
        <p:nvSpPr>
          <p:cNvPr id="222" name="TextShape 2"/>
          <p:cNvSpPr txBox="1"/>
          <p:nvPr/>
        </p:nvSpPr>
        <p:spPr>
          <a:xfrm>
            <a:off x="5196765" y="6259426"/>
            <a:ext cx="2646382" cy="174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sz="800"/>
            </a:lvl1pPr>
          </a:lstStyle>
          <a:p>
            <a:pPr/>
            <a:r>
              <a:t>Courtesy University College London</a:t>
            </a:r>
          </a:p>
        </p:txBody>
      </p:sp>
      <p:sp>
        <p:nvSpPr>
          <p:cNvPr id="223" name="TextShape 3"/>
          <p:cNvSpPr txBox="1"/>
          <p:nvPr/>
        </p:nvSpPr>
        <p:spPr>
          <a:xfrm>
            <a:off x="5836633" y="1307943"/>
            <a:ext cx="3972114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315359" indent="-20735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i="1" spc="-64"/>
            </a:pPr>
            <a:r>
              <a:t>Models ideally imperfect crystal:</a:t>
            </a:r>
            <a:endParaRPr spc="0" sz="2800"/>
          </a:p>
          <a:p>
            <a:pPr lvl="1" marL="354240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Peak broadening is dominated by mosaic =&gt; not appropriate for highly perfect crystals.</a:t>
            </a:r>
            <a:endParaRPr spc="0" sz="2800"/>
          </a:p>
          <a:p>
            <a:pPr lvl="1" marL="354240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“Space group symmetries”  considered out of scope.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Optimized for small unit cells but…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No assumption about unit cell, orientation etc.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Gaussian model for mosaic (see later)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6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227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0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231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CustomShape 2"/>
          <p:cNvSpPr/>
          <p:nvPr/>
        </p:nvSpPr>
        <p:spPr>
          <a:xfrm>
            <a:off x="1453104" y="3614569"/>
            <a:ext cx="645459" cy="1290919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33" name="TextShape 3"/>
          <p:cNvSpPr txBox="1"/>
          <p:nvPr/>
        </p:nvSpPr>
        <p:spPr>
          <a:xfrm>
            <a:off x="2292200" y="4195228"/>
            <a:ext cx="606731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Unit cell vectors (ax,ay,az, bx, by,bz, cx,cy, cz). Encodes the crystal orientation relative to the Component’s orientation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